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83" r:id="rId2"/>
    <p:sldId id="328" r:id="rId3"/>
    <p:sldId id="324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2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663"/>
    <a:srgbClr val="3B6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0" autoAdjust="0"/>
  </p:normalViewPr>
  <p:slideViewPr>
    <p:cSldViewPr snapToGrid="0">
      <p:cViewPr varScale="1">
        <p:scale>
          <a:sx n="101" d="100"/>
          <a:sy n="101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 ВИСТУПУ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4060814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79615" y="637189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Співавтори:</a:t>
            </a:r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 (не обов’язково при виступі в інших закладах та містах)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, </a:t>
            </a:r>
            <a:r>
              <a:rPr lang="ru-RU" dirty="0" err="1"/>
              <a:t>звання</a:t>
            </a:r>
            <a:r>
              <a:rPr lang="ru-RU" dirty="0"/>
              <a:t> та </a:t>
            </a:r>
            <a:r>
              <a:rPr lang="ru-RU" dirty="0" err="1"/>
              <a:t>повне</a:t>
            </a:r>
            <a:r>
              <a:rPr lang="ru-RU" dirty="0"/>
              <a:t> П.І.Б.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endParaRPr lang="ru-RU" dirty="0"/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Назва конференції або заходу</a:t>
            </a:r>
            <a:br>
              <a:rPr lang="uk-UA" noProof="0" dirty="0"/>
            </a:br>
            <a:r>
              <a:rPr lang="uk-UA" noProof="0" dirty="0"/>
              <a:t>Заклад, де відбудеться виступ</a:t>
            </a:r>
            <a:br>
              <a:rPr lang="uk-UA" noProof="0" dirty="0"/>
            </a:br>
            <a:r>
              <a:rPr lang="uk-UA" noProof="0" dirty="0"/>
              <a:t>Місто</a:t>
            </a:r>
            <a:br>
              <a:rPr lang="uk-UA" noProof="0" dirty="0"/>
            </a:br>
            <a:r>
              <a:rPr lang="uk-UA" noProof="0" dirty="0"/>
              <a:t>Дата виступу </a:t>
            </a:r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 ВИСТУПУ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4060814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79615" y="637189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Співавтори: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14325" y="4924928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600" b="1" dirty="0"/>
              <a:t>Контакти:</a:t>
            </a:r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 (не обов’язково при виступі в інших закладах та містах)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, </a:t>
            </a:r>
            <a:r>
              <a:rPr lang="ru-RU" dirty="0" err="1"/>
              <a:t>звання</a:t>
            </a:r>
            <a:r>
              <a:rPr lang="ru-RU" dirty="0"/>
              <a:t> та </a:t>
            </a:r>
            <a:r>
              <a:rPr lang="ru-RU" dirty="0" err="1"/>
              <a:t>повне</a:t>
            </a:r>
            <a:r>
              <a:rPr lang="ru-RU" dirty="0"/>
              <a:t> П.І.Б.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endParaRPr lang="ru-RU" dirty="0"/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контактний </a:t>
            </a:r>
            <a:r>
              <a:rPr lang="en-US" noProof="0" dirty="0"/>
              <a:t>e-mail</a:t>
            </a:r>
            <a:r>
              <a:rPr lang="uk-UA" noProof="0" dirty="0"/>
              <a:t> або номер телефону для </a:t>
            </a:r>
            <a:r>
              <a:rPr lang="uk-UA" noProof="0" dirty="0" err="1"/>
              <a:t>месенджера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Назва конференції або заходу</a:t>
            </a:r>
            <a:br>
              <a:rPr lang="uk-UA" noProof="0" dirty="0"/>
            </a:br>
            <a:r>
              <a:rPr lang="uk-UA" noProof="0" dirty="0"/>
              <a:t>Заклад, де відбудеться виступ</a:t>
            </a:r>
            <a:br>
              <a:rPr lang="uk-UA" noProof="0" dirty="0"/>
            </a:br>
            <a:r>
              <a:rPr lang="uk-UA" noProof="0" dirty="0"/>
              <a:t>Місто</a:t>
            </a:r>
            <a:br>
              <a:rPr lang="uk-UA" noProof="0" dirty="0"/>
            </a:br>
            <a:r>
              <a:rPr lang="uk-UA" noProof="0" dirty="0"/>
              <a:t>Дата виступу </a:t>
            </a:r>
          </a:p>
        </p:txBody>
      </p:sp>
    </p:spTree>
    <p:extLst>
      <p:ext uri="{BB962C8B-B14F-4D97-AF65-F5344CB8AC3E}">
        <p14:creationId xmlns:p14="http://schemas.microsoft.com/office/powerpoint/2010/main" val="7673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П.І.Б. особи, що виступає. Назва університету.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П.І.Б. особи, що виступає. Назва університету.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aqa.gov.ua/wpcontent/uploads/2020/01/&#1043;&#1083;&#1086;&#1089;&#1072;&#1088;&#1110;&#1081;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461962" y="2360193"/>
            <a:ext cx="7629524" cy="1179671"/>
          </a:xfrm>
        </p:spPr>
        <p:txBody>
          <a:bodyPr>
            <a:normAutofit/>
          </a:bodyPr>
          <a:lstStyle/>
          <a:p>
            <a:pPr marL="635" indent="-1905" algn="ctr">
              <a:tabLst>
                <a:tab pos="266700" algn="l"/>
              </a:tabLs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ЩОДО УДОСКОНАЛЕННЯ ФОРМУВАННЯ ПЕРЕЛІКУ ТА ПРОЦЕДУРИ ОБРАННЯ НАВЧАЛЬНИХ ДИСЦИПЛІН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SOFT SKILL</a:t>
            </a:r>
            <a:endParaRPr lang="uk-UA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quarter" idx="12"/>
          </p:nvPr>
        </p:nvSpPr>
        <p:spPr>
          <a:xfrm>
            <a:off x="461962" y="4157764"/>
            <a:ext cx="7527471" cy="938111"/>
          </a:xfrm>
        </p:spPr>
        <p:txBody>
          <a:bodyPr/>
          <a:lstStyle/>
          <a:p>
            <a:pPr marL="635" indent="179705"/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Доповідачі: </a:t>
            </a:r>
          </a:p>
          <a:p>
            <a:pPr marL="635" indent="179705"/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Олексій ЛОЖНІКОВ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indent="179705"/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Артем ПАВЛИЧЕНКО </a:t>
            </a:r>
          </a:p>
          <a:p>
            <a:pPr marL="635" indent="179705"/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Юлія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ЗАБОЛОТНА</a:t>
            </a:r>
          </a:p>
        </p:txBody>
      </p:sp>
    </p:spTree>
    <p:extLst>
      <p:ext uri="{BB962C8B-B14F-4D97-AF65-F5344CB8AC3E}">
        <p14:creationId xmlns:p14="http://schemas.microsoft.com/office/powerpoint/2010/main" val="292826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058DD4-C772-B81F-AD24-950E612C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296089"/>
            <a:ext cx="84105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0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28989D-A079-B34C-0EC7-2FEFC377F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293" y="133349"/>
            <a:ext cx="681649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9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A78F47-B1DD-F063-DED2-AA973F37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106" y="160976"/>
            <a:ext cx="5561788" cy="60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3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B64941-5F30-ABB5-1D43-85F3B067CA78}"/>
              </a:ext>
            </a:extLst>
          </p:cNvPr>
          <p:cNvSpPr txBox="1"/>
          <p:nvPr/>
        </p:nvSpPr>
        <p:spPr>
          <a:xfrm>
            <a:off x="652916" y="0"/>
            <a:ext cx="11364686" cy="6449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Фрагмент </a:t>
            </a:r>
            <a:r>
              <a:rPr lang="ru-RU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стосовно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і/потреби </a:t>
            </a:r>
            <a:r>
              <a:rPr lang="ru-RU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дисциплін спрямованих на розвиток соціальних навичок (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 курс навчання</a:t>
            </a:r>
            <a:endParaRPr lang="uk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</a:t>
            </a:r>
            <a:endParaRPr lang="uk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Спеціальність </a:t>
            </a:r>
            <a:endParaRPr lang="uk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1. Чи вважаєте Ви, що наявність дисциплін спрямованих на розвиток соціальних навичок (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сприятиме особистісному розвитку та побудові кар’єри?</a:t>
            </a:r>
            <a:endParaRPr lang="uk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Так/ні</a:t>
            </a:r>
            <a:endParaRPr lang="uk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Чи вважаєте Ви, що Ваші навички аналітичного мислення та вирішення нових задач(викликів) є достатніми?</a:t>
            </a:r>
            <a:endParaRPr lang="uk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Так/ні</a:t>
            </a:r>
            <a:endParaRPr lang="uk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Чи можете Ви своєчасно та ефективно знаходити ідеальне рішення певної проблеми?</a:t>
            </a:r>
            <a:endParaRPr lang="uk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Так/ні</a:t>
            </a:r>
            <a:endParaRPr lang="uk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Чи враховуєте Ви при вирішенні складної проблеми зміни майбутніх обставин, ресурсів та можливостей?</a:t>
            </a:r>
            <a:endParaRPr lang="uk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Так/ні</a:t>
            </a:r>
            <a:endParaRPr lang="uk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Чи враховуєте Ви при розв’язанні комплексної проблеми вплив Вашого рішення на навколишнє середовище та людей.</a:t>
            </a:r>
            <a:endParaRPr lang="uk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Так/ні</a:t>
            </a:r>
            <a:endParaRPr lang="uk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5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4E56F2-6CDB-60B0-41E8-867A7BBC89FC}"/>
              </a:ext>
            </a:extLst>
          </p:cNvPr>
          <p:cNvSpPr txBox="1"/>
          <p:nvPr/>
        </p:nvSpPr>
        <p:spPr>
          <a:xfrm>
            <a:off x="2266950" y="272111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" indent="-1905" algn="ctr"/>
            <a:r>
              <a:rPr lang="uk-UA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Дякуємо за увагу!</a:t>
            </a:r>
            <a:endParaRPr lang="uk-UA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6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C3C94B-3271-E3E5-D4F5-3BB3B9D21A04}"/>
              </a:ext>
            </a:extLst>
          </p:cNvPr>
          <p:cNvSpPr txBox="1"/>
          <p:nvPr/>
        </p:nvSpPr>
        <p:spPr>
          <a:xfrm>
            <a:off x="652916" y="296089"/>
            <a:ext cx="11401425" cy="585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en-US" dirty="0"/>
              <a:t>Soft skills (</a:t>
            </a:r>
            <a:r>
              <a:rPr lang="uk-UA" dirty="0" err="1"/>
              <a:t>т.зв</a:t>
            </a:r>
            <a:r>
              <a:rPr lang="uk-UA" dirty="0"/>
              <a:t>. «м’які навички», «соціальні навички» чи «навички успішності») дозволяють випускникам ЗВО бути успішними на своєму робочому місці. До </a:t>
            </a:r>
            <a:r>
              <a:rPr lang="en-US" dirty="0"/>
              <a:t>soft skills </a:t>
            </a:r>
            <a:r>
              <a:rPr lang="uk-UA" dirty="0"/>
              <a:t>зараховують навички комунікації, лідерство, здатність брати на себе відповідальність, працювати в критичних умовах, вміння полагоджувати конфлікти, працювати в команді, управляти своїм часом, розуміння важливості </a:t>
            </a:r>
            <a:r>
              <a:rPr lang="en-US" dirty="0"/>
              <a:t>deadline (</a:t>
            </a:r>
            <a:r>
              <a:rPr lang="uk-UA" dirty="0"/>
              <a:t>вчасного виконання поставлених завдань), здатність </a:t>
            </a:r>
            <a:r>
              <a:rPr lang="uk-UA" dirty="0" err="1"/>
              <a:t>логічно</a:t>
            </a:r>
            <a:r>
              <a:rPr lang="uk-UA" dirty="0"/>
              <a:t> і критично мислити, самостійно приймати рішення, креативність і т. ін. Іноді до соціальних навичок також зараховують знання іноземних мов, в першу чергу, англійської мови.</a:t>
            </a:r>
            <a:endParaRPr lang="en-US" dirty="0"/>
          </a:p>
          <a:p>
            <a:pPr indent="361950" algn="just">
              <a:lnSpc>
                <a:spcPct val="150000"/>
              </a:lnSpc>
            </a:pPr>
            <a:r>
              <a:rPr lang="uk-UA" dirty="0"/>
              <a:t>ЗВО повинен мати власну політику стосовно розвитку </a:t>
            </a:r>
            <a:r>
              <a:rPr lang="en-US" dirty="0"/>
              <a:t>soft skills </a:t>
            </a:r>
            <a:r>
              <a:rPr lang="uk-UA" dirty="0"/>
              <a:t>у своїх здобувачів вищої освіти та викладачів. Ця політика також зумовлює співпрацю з працедавцями та випускниками, впливає на репутаційний капітал ЗВО. Іноді вживається синонімічний термін </a:t>
            </a:r>
            <a:r>
              <a:rPr lang="en-US" dirty="0"/>
              <a:t>transferable skills (</a:t>
            </a:r>
            <a:r>
              <a:rPr lang="uk-UA" dirty="0"/>
              <a:t>навички, що їх можна переносити). Мова йде про навички, що вважаються цінними на будь-якому робочому місці, незалежно від професійної сфери. Джерело: Національне агентство із забезпечення якості вищої освіти. </a:t>
            </a:r>
            <a:endParaRPr lang="en-US" dirty="0"/>
          </a:p>
          <a:p>
            <a:pPr indent="361950" algn="just">
              <a:lnSpc>
                <a:spcPct val="150000"/>
              </a:lnSpc>
            </a:pPr>
            <a:r>
              <a:rPr lang="uk-UA" dirty="0"/>
              <a:t>Офіційний сайт. Глосарій. – [Електронний ресурс]. </a:t>
            </a:r>
            <a:r>
              <a:rPr lang="en-US" dirty="0"/>
              <a:t>URL: </a:t>
            </a:r>
            <a:r>
              <a:rPr lang="en-US" dirty="0">
                <a:hlinkClick r:id="rId2"/>
              </a:rPr>
              <a:t>https://naqa.gov.ua/wpcontent/uploads/2020/01/</a:t>
            </a:r>
            <a:r>
              <a:rPr lang="uk-UA" dirty="0">
                <a:hlinkClick r:id="rId2"/>
              </a:rPr>
              <a:t>Глосарій.</a:t>
            </a:r>
            <a:r>
              <a:rPr lang="en-US" dirty="0">
                <a:hlinkClick r:id="rId2"/>
              </a:rPr>
              <a:t>pdf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415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65D266-0A3E-481B-5A2C-7E8996FC802B}"/>
              </a:ext>
            </a:extLst>
          </p:cNvPr>
          <p:cNvSpPr txBox="1"/>
          <p:nvPr/>
        </p:nvSpPr>
        <p:spPr>
          <a:xfrm>
            <a:off x="802820" y="1496418"/>
            <a:ext cx="10312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1.4.3. Вибіркова частина освітньої програми та навчального плану має містити дві складові: дисципліни, які спрямовані на розвиток </a:t>
            </a:r>
            <a:r>
              <a:rPr lang="en-US" dirty="0"/>
              <a:t>Soft Skills </a:t>
            </a:r>
            <a:r>
              <a:rPr lang="uk-UA" dirty="0"/>
              <a:t>та вибіркові фахові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AB91D-D0F5-64BB-2399-BB5ECA142C3A}"/>
              </a:ext>
            </a:extLst>
          </p:cNvPr>
          <p:cNvSpPr txBox="1"/>
          <p:nvPr/>
        </p:nvSpPr>
        <p:spPr>
          <a:xfrm>
            <a:off x="802820" y="296089"/>
            <a:ext cx="10436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Ун</a:t>
            </a:r>
            <a:r>
              <a:rPr lang="uk-UA" dirty="0" err="1"/>
              <a:t>іверситеті</a:t>
            </a:r>
            <a:r>
              <a:rPr lang="uk-UA" dirty="0"/>
              <a:t> діє ПОЛОЖЕННЯ про формування переліку та обрання навчальних дисциплін здобувачами вищої освіти Національного технічного університету «Дніпровська політехніка» (зі змінами та доповненнями, затвердженими Вченою радою університету від 22.04.2021, протокол № 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31E47-CD32-F624-348C-5A27B6C0E86A}"/>
              </a:ext>
            </a:extLst>
          </p:cNvPr>
          <p:cNvSpPr txBox="1"/>
          <p:nvPr/>
        </p:nvSpPr>
        <p:spPr>
          <a:xfrm>
            <a:off x="802820" y="2228671"/>
            <a:ext cx="105795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1.4.4. Загальний обсяг дисциплін, які спрямовані на розвиток </a:t>
            </a:r>
            <a:r>
              <a:rPr lang="en-US" dirty="0"/>
              <a:t>Soft Skills: </a:t>
            </a:r>
            <a:r>
              <a:rPr lang="uk-UA" dirty="0"/>
              <a:t>для першого (бакалаврського) рівня – 12 кредитів ЄКТС; для другого (магістерського) рівня – 4 кредити ЄКТС; для третього (</a:t>
            </a:r>
            <a:r>
              <a:rPr lang="uk-UA" dirty="0" err="1"/>
              <a:t>освітньо</a:t>
            </a:r>
            <a:r>
              <a:rPr lang="uk-UA" dirty="0"/>
              <a:t>-наукового) рівня – 4 кредити ЄКТС.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666A20-58FD-26B9-18CB-594AFE597538}"/>
              </a:ext>
            </a:extLst>
          </p:cNvPr>
          <p:cNvSpPr txBox="1"/>
          <p:nvPr/>
        </p:nvSpPr>
        <p:spPr>
          <a:xfrm>
            <a:off x="936170" y="3336668"/>
            <a:ext cx="10312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Таблиця 1 – Розподіл загального обсягу дисциплін, які спрямовані на розвиток </a:t>
            </a:r>
            <a:r>
              <a:rPr lang="en-US" dirty="0"/>
              <a:t>Soft Skills</a:t>
            </a:r>
            <a:endParaRPr lang="uk-UA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7C9115-6387-EC9E-5AB4-770C53A6B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3890667"/>
            <a:ext cx="81057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5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64B6DB-C755-1183-A4E1-623D818DC639}"/>
              </a:ext>
            </a:extLst>
          </p:cNvPr>
          <p:cNvSpPr txBox="1"/>
          <p:nvPr/>
        </p:nvSpPr>
        <p:spPr>
          <a:xfrm>
            <a:off x="652916" y="219889"/>
            <a:ext cx="11072359" cy="585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uk-UA" dirty="0"/>
              <a:t>2.1. Перелік вибіркових навчальних дисциплін формується окремо за першим (бакалаврським) та другим (магістерським) рівнями на навчальний рік у межах факультету (інституту). </a:t>
            </a:r>
          </a:p>
          <a:p>
            <a:pPr indent="361950" algn="just">
              <a:lnSpc>
                <a:spcPct val="150000"/>
              </a:lnSpc>
            </a:pPr>
            <a:r>
              <a:rPr lang="uk-UA" dirty="0"/>
              <a:t>Перелік вибіркових навчальних дисциплін формується за третім (</a:t>
            </a:r>
            <a:r>
              <a:rPr lang="uk-UA" dirty="0" err="1"/>
              <a:t>освітньо</a:t>
            </a:r>
            <a:r>
              <a:rPr lang="uk-UA" dirty="0"/>
              <a:t>-науковим) рівнем на навчальний рік у межах відділу аспірантури і докторантури. </a:t>
            </a:r>
          </a:p>
          <a:p>
            <a:pPr indent="361950" algn="just">
              <a:lnSpc>
                <a:spcPct val="150000"/>
              </a:lnSpc>
            </a:pPr>
            <a:r>
              <a:rPr lang="uk-UA" dirty="0"/>
              <a:t>До Переліку включаються дисципліни, які спрямовані на розвиток </a:t>
            </a:r>
            <a:r>
              <a:rPr lang="en-US" dirty="0"/>
              <a:t>Soft Skills, </a:t>
            </a:r>
            <a:r>
              <a:rPr lang="uk-UA" dirty="0"/>
              <a:t>та вибіркові фахові дисципліни. Обсяг вибіркових дисциплін, як правило, має бути кратний 4 кредитам ЄКТС. </a:t>
            </a:r>
          </a:p>
          <a:p>
            <a:pPr indent="361950" algn="just">
              <a:lnSpc>
                <a:spcPct val="150000"/>
              </a:lnSpc>
            </a:pPr>
            <a:r>
              <a:rPr lang="uk-UA" dirty="0"/>
              <a:t>Оновлення Переліку здійснюється кожного навчального року.</a:t>
            </a:r>
          </a:p>
          <a:p>
            <a:pPr indent="361950" algn="just">
              <a:lnSpc>
                <a:spcPct val="150000"/>
              </a:lnSpc>
            </a:pPr>
            <a:r>
              <a:rPr lang="uk-UA" dirty="0"/>
              <a:t>3.5. Мінімальну чисельність здобувачів вищої освіти необхідну для формування груп з вивчення: − вибіркових фахових навчальних дисциплін визначає робоча група з формування (оновлення) Переліку; − вибіркових навчальних дисциплін, які спрямовані на розвиток </a:t>
            </a:r>
            <a:r>
              <a:rPr lang="en-US" dirty="0"/>
              <a:t>Soft Skills, </a:t>
            </a:r>
            <a:r>
              <a:rPr lang="uk-UA" dirty="0"/>
              <a:t>становить, як правило, не менше ніж п’ятнадцять осіб для першого (бакалаврського) та другого (магістерського) рівнів та не менше ніж п’ять осіб для третього (</a:t>
            </a:r>
            <a:r>
              <a:rPr lang="uk-UA" dirty="0" err="1"/>
              <a:t>освітньо</a:t>
            </a:r>
            <a:r>
              <a:rPr lang="uk-UA" dirty="0"/>
              <a:t>-наукового) рівня. </a:t>
            </a:r>
          </a:p>
          <a:p>
            <a:pPr indent="361950" algn="just">
              <a:lnSpc>
                <a:spcPct val="150000"/>
              </a:lnSpc>
            </a:pPr>
            <a:r>
              <a:rPr lang="uk-UA" dirty="0"/>
              <a:t>Потоки для викладання вибіркових навчальних дисциплін, які спрямовані на розвиток </a:t>
            </a:r>
            <a:r>
              <a:rPr lang="en-US" dirty="0"/>
              <a:t>Soft Skills, </a:t>
            </a:r>
            <a:r>
              <a:rPr lang="uk-UA" dirty="0"/>
              <a:t>можуть комплектуватися зі здобувачів вищої освіти різних спеціальностей та факультетів (інститутів).</a:t>
            </a:r>
          </a:p>
        </p:txBody>
      </p:sp>
    </p:spTree>
    <p:extLst>
      <p:ext uri="{BB962C8B-B14F-4D97-AF65-F5344CB8AC3E}">
        <p14:creationId xmlns:p14="http://schemas.microsoft.com/office/powerpoint/2010/main" val="11011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A46F9B-1EA6-851A-D8A2-822F79574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44" b="4317"/>
          <a:stretch/>
        </p:blipFill>
        <p:spPr>
          <a:xfrm>
            <a:off x="830730" y="-76199"/>
            <a:ext cx="10008720" cy="63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6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5C99DA-AB3D-B02A-B014-3DBC1E9F7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4" b="4317"/>
          <a:stretch/>
        </p:blipFill>
        <p:spPr>
          <a:xfrm>
            <a:off x="742950" y="1"/>
            <a:ext cx="11268075" cy="61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4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03EF6331-5BBC-E21C-83BB-DB807B5F5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DE659C-087B-8FD9-0B2F-63DA0FC40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17"/>
          <a:stretch/>
        </p:blipFill>
        <p:spPr>
          <a:xfrm>
            <a:off x="635594" y="0"/>
            <a:ext cx="11556406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7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6E656-D22A-61BE-E8E5-1B761C1D9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02" t="28056" r="17500" b="26527"/>
          <a:stretch/>
        </p:blipFill>
        <p:spPr>
          <a:xfrm>
            <a:off x="812119" y="595991"/>
            <a:ext cx="10297591" cy="40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6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03CEB6-B8BE-95F2-454C-CB1F282A7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16" y="387327"/>
            <a:ext cx="11110912" cy="56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678</Words>
  <Application>Microsoft Office PowerPoint</Application>
  <PresentationFormat>Широкоэкранный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ЩОДО УДОСКОНАЛЕННЯ ФОРМУВАННЯ ПЕРЕЛІКУ ТА ПРОЦЕДУРИ ОБРАННЯ НАВЧАЛЬНИХ ДИСЦИПЛІН SOFT SKILL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Заболотна Юлія Олександрівна</cp:lastModifiedBy>
  <cp:revision>73</cp:revision>
  <dcterms:created xsi:type="dcterms:W3CDTF">2018-01-06T22:34:48Z</dcterms:created>
  <dcterms:modified xsi:type="dcterms:W3CDTF">2023-07-12T08:45:41Z</dcterms:modified>
</cp:coreProperties>
</file>